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1"/>
  </p:notesMasterIdLst>
  <p:sldIdLst>
    <p:sldId id="256" r:id="rId2"/>
    <p:sldId id="257" r:id="rId3"/>
    <p:sldId id="259" r:id="rId4"/>
    <p:sldId id="263" r:id="rId5"/>
    <p:sldId id="261" r:id="rId6"/>
    <p:sldId id="296" r:id="rId7"/>
    <p:sldId id="297" r:id="rId8"/>
    <p:sldId id="298" r:id="rId9"/>
    <p:sldId id="265" r:id="rId10"/>
  </p:sldIdLst>
  <p:sldSz cx="9144000" cy="5143500" type="screen16x9"/>
  <p:notesSz cx="6858000" cy="9144000"/>
  <p:embeddedFontLst>
    <p:embeddedFont>
      <p:font typeface="Bakbak One" panose="020B0604020202020204" charset="0"/>
      <p:regular r:id="rId12"/>
    </p:embeddedFont>
    <p:embeddedFont>
      <p:font typeface="Bebas Neue" panose="020B0604020202020204" charset="0"/>
      <p:regular r:id="rId13"/>
    </p:embeddedFont>
    <p:embeddedFont>
      <p:font typeface="Cabin" panose="020B0604020202020204" charset="0"/>
      <p:regular r:id="rId14"/>
      <p:bold r:id="rId15"/>
      <p:italic r:id="rId16"/>
      <p:boldItalic r:id="rId17"/>
    </p:embeddedFont>
    <p:embeddedFont>
      <p:font typeface="Figtree" panose="020B0604020202020204" charset="0"/>
      <p:regular r:id="rId18"/>
      <p:bold r:id="rId19"/>
      <p:italic r:id="rId20"/>
      <p:boldItalic r:id="rId21"/>
    </p:embeddedFont>
    <p:embeddedFont>
      <p:font typeface="Figtree SemiBold" panose="020B0604020202020204" charset="0"/>
      <p:regular r:id="rId22"/>
      <p:bold r:id="rId23"/>
      <p:italic r:id="rId24"/>
      <p:boldItalic r:id="rId25"/>
    </p:embeddedFont>
    <p:embeddedFont>
      <p:font typeface="High Tower Text" panose="02040502050506030303" pitchFamily="18" charset="0"/>
      <p:regular r:id="rId26"/>
      <p:italic r:id="rId27"/>
    </p:embeddedFont>
    <p:embeddedFont>
      <p:font typeface="Mistral" panose="03090702030407020403" pitchFamily="66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6E4903F-D623-46ED-8750-4A4F421CE687}">
  <a:tblStyle styleId="{56E4903F-D623-46ED-8750-4A4F421CE68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1AFADCC-0245-4DF2-B22E-63B7267FC98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e0fd1307bb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e0fd1307bb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e10ce8df1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e10ce8df1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e10ce8df18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e10ce8df18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e10ce8df1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e10ce8df1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e10ce8df1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e10ce8df1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9564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e10ce8df1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e10ce8df1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44042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e10ce8df1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e10ce8df1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373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e10ce8df18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e10ce8df18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968850" y="2211414"/>
            <a:ext cx="4434900" cy="15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968850" y="3734201"/>
            <a:ext cx="44349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0"/>
          <p:cNvPicPr preferRelativeResize="0"/>
          <p:nvPr/>
        </p:nvPicPr>
        <p:blipFill rotWithShape="1">
          <a:blip r:embed="rId2">
            <a:alphaModFix amt="30000"/>
          </a:blip>
          <a:srcRect t="5460" b="10264"/>
          <a:stretch/>
        </p:blipFill>
        <p:spPr>
          <a:xfrm rot="10800000">
            <a:off x="-8526" y="11698"/>
            <a:ext cx="9144003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20"/>
          <p:cNvGrpSpPr/>
          <p:nvPr/>
        </p:nvGrpSpPr>
        <p:grpSpPr>
          <a:xfrm rot="10800000">
            <a:off x="342" y="0"/>
            <a:ext cx="9143660" cy="5155200"/>
            <a:chOff x="404150" y="0"/>
            <a:chExt cx="10133725" cy="5155200"/>
          </a:xfrm>
        </p:grpSpPr>
        <p:sp>
          <p:nvSpPr>
            <p:cNvPr id="134" name="Google Shape;134;p20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20"/>
          <p:cNvSpPr txBox="1">
            <a:spLocks noGrp="1"/>
          </p:cNvSpPr>
          <p:nvPr>
            <p:ph type="subTitle" idx="1"/>
          </p:nvPr>
        </p:nvSpPr>
        <p:spPr>
          <a:xfrm>
            <a:off x="1229023" y="1583475"/>
            <a:ext cx="319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2"/>
          </p:nvPr>
        </p:nvSpPr>
        <p:spPr>
          <a:xfrm>
            <a:off x="1229023" y="1992075"/>
            <a:ext cx="3194700" cy="90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3"/>
          </p:nvPr>
        </p:nvSpPr>
        <p:spPr>
          <a:xfrm>
            <a:off x="4720277" y="1992075"/>
            <a:ext cx="3194700" cy="90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subTitle" idx="4"/>
          </p:nvPr>
        </p:nvSpPr>
        <p:spPr>
          <a:xfrm>
            <a:off x="1229023" y="3458200"/>
            <a:ext cx="3194700" cy="90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subTitle" idx="5"/>
          </p:nvPr>
        </p:nvSpPr>
        <p:spPr>
          <a:xfrm>
            <a:off x="4720277" y="3458200"/>
            <a:ext cx="3194700" cy="90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subTitle" idx="6"/>
          </p:nvPr>
        </p:nvSpPr>
        <p:spPr>
          <a:xfrm>
            <a:off x="1229023" y="3049600"/>
            <a:ext cx="319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7"/>
          </p:nvPr>
        </p:nvSpPr>
        <p:spPr>
          <a:xfrm>
            <a:off x="4720276" y="1583475"/>
            <a:ext cx="319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subTitle" idx="8"/>
          </p:nvPr>
        </p:nvSpPr>
        <p:spPr>
          <a:xfrm>
            <a:off x="4720276" y="3049600"/>
            <a:ext cx="319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3"/>
          <p:cNvPicPr preferRelativeResize="0"/>
          <p:nvPr/>
        </p:nvPicPr>
        <p:blipFill rotWithShape="1">
          <a:blip r:embed="rId2">
            <a:alphaModFix amt="30000"/>
          </a:blip>
          <a:srcRect l="5841" t="19690" r="14023" b="12782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3"/>
          <p:cNvSpPr/>
          <p:nvPr/>
        </p:nvSpPr>
        <p:spPr>
          <a:xfrm rot="-5400000" flipH="1">
            <a:off x="490045" y="-490050"/>
            <a:ext cx="5155200" cy="6135300"/>
          </a:xfrm>
          <a:prstGeom prst="rect">
            <a:avLst/>
          </a:prstGeom>
          <a:gradFill>
            <a:gsLst>
              <a:gs pos="0">
                <a:schemeClr val="lt1"/>
              </a:gs>
              <a:gs pos="66000">
                <a:schemeClr val="lt1"/>
              </a:gs>
              <a:gs pos="100000">
                <a:srgbClr val="322825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4"/>
          <p:cNvPicPr preferRelativeResize="0"/>
          <p:nvPr/>
        </p:nvPicPr>
        <p:blipFill rotWithShape="1">
          <a:blip r:embed="rId2">
            <a:alphaModFix amt="90000"/>
          </a:blip>
          <a:srcRect t="7862" b="7862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24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172" name="Google Shape;172;p24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4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 rotWithShape="1">
          <a:blip r:embed="rId2">
            <a:alphaModFix amt="30000"/>
          </a:blip>
          <a:srcRect t="9204" b="6113"/>
          <a:stretch/>
        </p:blipFill>
        <p:spPr>
          <a:xfrm>
            <a:off x="0" y="-24924"/>
            <a:ext cx="9144003" cy="5168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4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18" name="Google Shape;18;p4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228675"/>
            <a:ext cx="7704000" cy="3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 rotWithShape="1">
          <a:blip r:embed="rId2">
            <a:alphaModFix amt="30000"/>
          </a:blip>
          <a:srcRect t="9204" b="6113"/>
          <a:stretch/>
        </p:blipFill>
        <p:spPr>
          <a:xfrm rot="10800000" flipH="1">
            <a:off x="0" y="-24924"/>
            <a:ext cx="9144003" cy="5168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" name="Google Shape;24;p5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25" name="Google Shape;25;p5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5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697250" y="1576450"/>
            <a:ext cx="5749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1697250" y="3014550"/>
            <a:ext cx="5749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1697250" y="2038075"/>
            <a:ext cx="5749500" cy="7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1697250" y="3476175"/>
            <a:ext cx="5749500" cy="7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7"/>
          <p:cNvPicPr preferRelativeResize="0"/>
          <p:nvPr/>
        </p:nvPicPr>
        <p:blipFill rotWithShape="1">
          <a:blip r:embed="rId2">
            <a:alphaModFix amt="30000"/>
          </a:blip>
          <a:srcRect t="9033" b="6855"/>
          <a:stretch/>
        </p:blipFill>
        <p:spPr>
          <a:xfrm>
            <a:off x="-17400" y="0"/>
            <a:ext cx="9161400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" name="Google Shape;40;p7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41" name="Google Shape;41;p7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838925" y="1327075"/>
            <a:ext cx="4498200" cy="6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838925" y="2026625"/>
            <a:ext cx="4498200" cy="17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 rotWithShape="1">
          <a:blip r:embed="rId2">
            <a:alphaModFix amt="30000"/>
          </a:blip>
          <a:srcRect t="5460" b="10264"/>
          <a:stretch/>
        </p:blipFill>
        <p:spPr>
          <a:xfrm rot="10800000" flipH="1"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" name="Google Shape;47;p8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48" name="Google Shape;48;p8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8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9"/>
          <p:cNvPicPr preferRelativeResize="0"/>
          <p:nvPr/>
        </p:nvPicPr>
        <p:blipFill rotWithShape="1">
          <a:blip r:embed="rId2">
            <a:alphaModFix amt="30000"/>
          </a:blip>
          <a:srcRect t="9033" b="6855"/>
          <a:stretch/>
        </p:blipFill>
        <p:spPr>
          <a:xfrm>
            <a:off x="-17400" y="0"/>
            <a:ext cx="9161400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" name="Google Shape;53;p9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54" name="Google Shape;54;p9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 amt="30000"/>
          </a:blip>
          <a:srcRect l="1013" t="2500" r="17903" b="2917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60;p10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61" name="Google Shape;61;p10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0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 amt="30000"/>
          </a:blip>
          <a:srcRect t="9033" b="6855"/>
          <a:stretch/>
        </p:blipFill>
        <p:spPr>
          <a:xfrm>
            <a:off x="-17400" y="0"/>
            <a:ext cx="9161400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11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67" name="Google Shape;67;p11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1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2782425"/>
            <a:ext cx="6576000" cy="1189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>
            <a:spLocks noGrp="1"/>
          </p:cNvSpPr>
          <p:nvPr>
            <p:ph type="subTitle" idx="1"/>
          </p:nvPr>
        </p:nvSpPr>
        <p:spPr>
          <a:xfrm>
            <a:off x="1284000" y="4215200"/>
            <a:ext cx="65760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kbak One"/>
              <a:buNone/>
              <a:defRPr sz="3500" b="1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6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8"/>
          <p:cNvPicPr preferRelativeResize="0"/>
          <p:nvPr/>
        </p:nvPicPr>
        <p:blipFill rotWithShape="1">
          <a:blip r:embed="rId3">
            <a:alphaModFix/>
          </a:blip>
          <a:srcRect l="13415" t="1981" r="-25397" b="3651"/>
          <a:stretch/>
        </p:blipFill>
        <p:spPr>
          <a:xfrm>
            <a:off x="0" y="-1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8"/>
          <p:cNvSpPr/>
          <p:nvPr/>
        </p:nvSpPr>
        <p:spPr>
          <a:xfrm rot="5400000">
            <a:off x="3166650" y="-828000"/>
            <a:ext cx="5155200" cy="6799500"/>
          </a:xfrm>
          <a:prstGeom prst="rect">
            <a:avLst/>
          </a:prstGeom>
          <a:gradFill>
            <a:gsLst>
              <a:gs pos="0">
                <a:schemeClr val="lt1"/>
              </a:gs>
              <a:gs pos="66000">
                <a:schemeClr val="lt1"/>
              </a:gs>
              <a:gs pos="100000">
                <a:srgbClr val="322825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8"/>
          <p:cNvSpPr txBox="1"/>
          <p:nvPr/>
        </p:nvSpPr>
        <p:spPr>
          <a:xfrm>
            <a:off x="3968850" y="999799"/>
            <a:ext cx="4434900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dk1"/>
                </a:solidFill>
                <a:latin typeface="Bakbak One"/>
                <a:ea typeface="Cabin"/>
                <a:cs typeface="Bakbak One"/>
                <a:sym typeface="Bakbak One"/>
              </a:rPr>
              <a:t>D</a:t>
            </a:r>
            <a:r>
              <a:rPr lang="en-GB" sz="5400" b="1" dirty="0">
                <a:solidFill>
                  <a:schemeClr val="dk1"/>
                </a:solidFill>
                <a:latin typeface="Bakbak One"/>
                <a:ea typeface="Cabin"/>
                <a:cs typeface="Bakbak One"/>
                <a:sym typeface="Bakbak One"/>
              </a:rPr>
              <a:t>I</a:t>
            </a:r>
            <a:r>
              <a:rPr lang="en-GB" sz="3600" b="1" dirty="0">
                <a:solidFill>
                  <a:schemeClr val="dk1"/>
                </a:solidFill>
                <a:latin typeface="Bakbak One"/>
                <a:ea typeface="Cabin"/>
                <a:cs typeface="Bakbak One"/>
                <a:sym typeface="Bakbak One"/>
              </a:rPr>
              <a:t>NE</a:t>
            </a:r>
            <a:r>
              <a:rPr lang="en-GB" sz="12000" b="1" dirty="0">
                <a:solidFill>
                  <a:schemeClr val="dk1"/>
                </a:solidFill>
                <a:latin typeface="Bakbak One"/>
                <a:ea typeface="Cabin"/>
                <a:cs typeface="Bakbak One"/>
                <a:sym typeface="Bakbak One"/>
              </a:rPr>
              <a:t>F</a:t>
            </a:r>
            <a:r>
              <a:rPr lang="en-GB" sz="5400" b="1" dirty="0">
                <a:solidFill>
                  <a:schemeClr val="dk1"/>
                </a:solidFill>
                <a:latin typeface="Bakbak One"/>
                <a:ea typeface="Cabin"/>
                <a:cs typeface="Bakbak One"/>
                <a:sym typeface="Bakbak One"/>
              </a:rPr>
              <a:t>I</a:t>
            </a:r>
            <a:r>
              <a:rPr lang="en-GB" sz="3600" b="1" dirty="0">
                <a:solidFill>
                  <a:schemeClr val="dk1"/>
                </a:solidFill>
                <a:latin typeface="Bakbak One"/>
                <a:ea typeface="Cabin"/>
                <a:cs typeface="Bakbak One"/>
                <a:sym typeface="Bakbak One"/>
              </a:rPr>
              <a:t>NDER</a:t>
            </a:r>
            <a:endParaRPr sz="3600" dirty="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88" name="Google Shape;188;p28"/>
          <p:cNvSpPr txBox="1">
            <a:spLocks noGrp="1"/>
          </p:cNvSpPr>
          <p:nvPr>
            <p:ph type="ctrTitle"/>
          </p:nvPr>
        </p:nvSpPr>
        <p:spPr>
          <a:xfrm>
            <a:off x="4170869" y="2571750"/>
            <a:ext cx="4434900" cy="1947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000"/>
              </a:spcAft>
            </a:pP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High Tower Text" panose="02040502050506030303" pitchFamily="18" charset="0"/>
              </a:rPr>
              <a:t>Your Ultimate Restaurant Guide &amp; Booking App</a:t>
            </a:r>
            <a:br>
              <a:rPr lang="en-GB" sz="2800" dirty="0">
                <a:solidFill>
                  <a:schemeClr val="accent1">
                    <a:lumMod val="75000"/>
                  </a:schemeClr>
                </a:solidFill>
                <a:latin typeface="High Tower Text" panose="02040502050506030303" pitchFamily="18" charset="0"/>
              </a:rPr>
            </a:br>
            <a:br>
              <a:rPr lang="en-GB" sz="2800" dirty="0">
                <a:solidFill>
                  <a:schemeClr val="accent1">
                    <a:lumMod val="75000"/>
                  </a:schemeClr>
                </a:solidFill>
                <a:latin typeface="High Tower Text" panose="02040502050506030303" pitchFamily="18" charset="0"/>
              </a:rPr>
            </a:b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High Tower Text" panose="02040502050506030303" pitchFamily="18" charset="0"/>
              </a:rPr>
              <a:t>     </a:t>
            </a: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Mistral" panose="03090702030407020403" pitchFamily="66" charset="0"/>
              </a:rPr>
              <a:t> 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  <a:latin typeface="Mistral" panose="03090702030407020403" pitchFamily="66" charset="0"/>
              </a:rPr>
              <a:t>“ Dine Smart, Book Easy.”</a:t>
            </a:r>
            <a:endParaRPr sz="2400" dirty="0">
              <a:solidFill>
                <a:schemeClr val="accent1">
                  <a:lumMod val="75000"/>
                </a:schemeClr>
              </a:solidFill>
              <a:latin typeface="Mistral" panose="03090702030407020403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Members</a:t>
            </a:r>
            <a:endParaRPr dirty="0"/>
          </a:p>
        </p:txBody>
      </p:sp>
      <p:graphicFrame>
        <p:nvGraphicFramePr>
          <p:cNvPr id="195" name="Google Shape;195;p29"/>
          <p:cNvGraphicFramePr/>
          <p:nvPr>
            <p:extLst>
              <p:ext uri="{D42A27DB-BD31-4B8C-83A1-F6EECF244321}">
                <p14:modId xmlns:p14="http://schemas.microsoft.com/office/powerpoint/2010/main" val="2763198326"/>
              </p:ext>
            </p:extLst>
          </p:nvPr>
        </p:nvGraphicFramePr>
        <p:xfrm>
          <a:off x="720000" y="1772500"/>
          <a:ext cx="7704000" cy="2169150"/>
        </p:xfrm>
        <a:graphic>
          <a:graphicData uri="http://schemas.openxmlformats.org/drawingml/2006/table">
            <a:tbl>
              <a:tblPr>
                <a:noFill/>
                <a:tableStyleId>{56E4903F-D623-46ED-8750-4A4F421CE687}</a:tableStyleId>
              </a:tblPr>
              <a:tblGrid>
                <a:gridCol w="267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sng" dirty="0">
                          <a:solidFill>
                            <a:schemeClr val="accent1"/>
                          </a:solidFill>
                          <a:latin typeface="Bakbak One"/>
                          <a:ea typeface="Bakbak One"/>
                          <a:cs typeface="Bakbak One"/>
                          <a:sym typeface="Bakbak One"/>
                        </a:rPr>
                        <a:t>Edi Baraka</a:t>
                      </a:r>
                      <a:endParaRPr sz="1300" u="sng" dirty="0">
                        <a:solidFill>
                          <a:schemeClr val="accent1"/>
                        </a:solidFill>
                        <a:latin typeface="Bakbak One"/>
                        <a:ea typeface="Bakbak One"/>
                        <a:cs typeface="Bakbak One"/>
                        <a:sym typeface="Bakbak On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200" dirty="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Project lead, </a:t>
                      </a:r>
                      <a:r>
                        <a:rPr lang="en-GB" sz="12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Android Developer</a:t>
                      </a:r>
                      <a:endParaRPr sz="1200" dirty="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u="sng" dirty="0">
                          <a:solidFill>
                            <a:schemeClr val="accent1"/>
                          </a:solidFill>
                          <a:latin typeface="Bakbak One"/>
                          <a:ea typeface="Bakbak One"/>
                          <a:cs typeface="Bakbak One"/>
                          <a:sym typeface="Bakbak One"/>
                        </a:rPr>
                        <a:t>Joy Njoroge</a:t>
                      </a:r>
                      <a:endParaRPr sz="1300" u="sng" dirty="0">
                        <a:solidFill>
                          <a:schemeClr val="accent1"/>
                        </a:solidFill>
                        <a:latin typeface="Bakbak One"/>
                        <a:ea typeface="Bakbak One"/>
                        <a:cs typeface="Bakbak One"/>
                        <a:sym typeface="Bakbak On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200" dirty="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UI/UX Designer, Frontend developer</a:t>
                      </a:r>
                      <a:endParaRPr sz="1200" dirty="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u="sng" dirty="0">
                          <a:solidFill>
                            <a:schemeClr val="accent1"/>
                          </a:solidFill>
                          <a:latin typeface="Bakbak One"/>
                          <a:ea typeface="Bakbak One"/>
                          <a:cs typeface="Bakbak One"/>
                          <a:sym typeface="Bakbak One"/>
                        </a:rPr>
                        <a:t>Dennis Gituhu</a:t>
                      </a:r>
                      <a:endParaRPr sz="1300" u="sng" dirty="0">
                        <a:solidFill>
                          <a:schemeClr val="accent1"/>
                        </a:solidFill>
                        <a:latin typeface="Bakbak One"/>
                        <a:ea typeface="Bakbak One"/>
                        <a:cs typeface="Bakbak One"/>
                        <a:sym typeface="Bakbak On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Software Developer, </a:t>
                      </a:r>
                      <a:r>
                        <a:rPr lang="en-GB" sz="1200" dirty="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Frontend Developer</a:t>
                      </a:r>
                      <a:endParaRPr sz="1200" dirty="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u="sng" dirty="0">
                          <a:solidFill>
                            <a:schemeClr val="accent1"/>
                          </a:solidFill>
                          <a:latin typeface="Bakbak One"/>
                          <a:ea typeface="Bakbak One"/>
                          <a:cs typeface="Bakbak One"/>
                          <a:sym typeface="Bakbak One"/>
                        </a:rPr>
                        <a:t>Anthony Muturi</a:t>
                      </a:r>
                      <a:endParaRPr sz="1300" u="sng" dirty="0">
                        <a:solidFill>
                          <a:schemeClr val="accent1"/>
                        </a:solidFill>
                        <a:latin typeface="Bakbak One"/>
                        <a:ea typeface="Bakbak One"/>
                        <a:cs typeface="Bakbak One"/>
                        <a:sym typeface="Bakbak On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Android Developer, </a:t>
                      </a:r>
                      <a:r>
                        <a:rPr lang="en-GB" sz="1200" dirty="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Backend Developer</a:t>
                      </a:r>
                      <a:endParaRPr sz="1200" dirty="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u="sng" dirty="0">
                          <a:solidFill>
                            <a:schemeClr val="accent1"/>
                          </a:solidFill>
                          <a:latin typeface="Bakbak One"/>
                          <a:ea typeface="Bakbak One"/>
                          <a:cs typeface="Bakbak One"/>
                          <a:sym typeface="Bakbak One"/>
                        </a:rPr>
                        <a:t>Iyvone Kamau</a:t>
                      </a:r>
                      <a:endParaRPr sz="1300" u="sng" dirty="0">
                        <a:solidFill>
                          <a:schemeClr val="accent1"/>
                        </a:solidFill>
                        <a:latin typeface="Bakbak One"/>
                        <a:ea typeface="Bakbak One"/>
                        <a:cs typeface="Bakbak One"/>
                        <a:sym typeface="Bakbak On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General Researcher, </a:t>
                      </a:r>
                      <a:r>
                        <a:rPr lang="en-GB" sz="1200" dirty="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Frontend Developer</a:t>
                      </a:r>
                      <a:endParaRPr sz="1200" dirty="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dirty="0">
                          <a:solidFill>
                            <a:schemeClr val="accent1"/>
                          </a:solidFill>
                          <a:latin typeface="Bakbak One"/>
                          <a:ea typeface="Bakbak One"/>
                          <a:cs typeface="Bakbak One"/>
                          <a:sym typeface="Bakbak One"/>
                        </a:rPr>
                        <a:t>Owen Kimani</a:t>
                      </a:r>
                      <a:endParaRPr sz="1300" dirty="0">
                        <a:solidFill>
                          <a:schemeClr val="accent1"/>
                        </a:solidFill>
                        <a:latin typeface="Bakbak One"/>
                        <a:ea typeface="Bakbak One"/>
                        <a:cs typeface="Bakbak One"/>
                        <a:sym typeface="Bakbak On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chemeClr val="dk1"/>
                          </a:solidFill>
                          <a:latin typeface="Figtree SemiBold"/>
                          <a:ea typeface="Figtree SemiBold"/>
                          <a:cs typeface="Figtree SemiBold"/>
                          <a:sym typeface="Figtree SemiBold"/>
                        </a:rPr>
                        <a:t>Data Analyst, </a:t>
                      </a:r>
                      <a:r>
                        <a:rPr lang="en-GB" sz="1200" b="0" dirty="0">
                          <a:solidFill>
                            <a:schemeClr val="accent6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Backend Developer</a:t>
                      </a:r>
                      <a:endParaRPr sz="1200" b="0" dirty="0">
                        <a:solidFill>
                          <a:schemeClr val="accent6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E96299B3-1AD5-4929-9F16-DC67B74B5A2E}"/>
              </a:ext>
            </a:extLst>
          </p:cNvPr>
          <p:cNvSpPr/>
          <p:nvPr/>
        </p:nvSpPr>
        <p:spPr>
          <a:xfrm>
            <a:off x="5178056" y="3827804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GB" sz="2800" b="1" dirty="0">
                <a:solidFill>
                  <a:srgbClr val="EDB572">
                    <a:lumMod val="75000"/>
                  </a:srgbClr>
                </a:solidFill>
                <a:latin typeface="High Tower Text" panose="02040502050506030303" pitchFamily="18" charset="0"/>
                <a:cs typeface="Bakbak One"/>
                <a:sym typeface="Bakbak One"/>
              </a:rPr>
            </a:br>
            <a:r>
              <a:rPr lang="en-GB" sz="2800" b="1" dirty="0">
                <a:solidFill>
                  <a:srgbClr val="EDB572">
                    <a:lumMod val="75000"/>
                  </a:srgbClr>
                </a:solidFill>
                <a:latin typeface="High Tower Text" panose="02040502050506030303" pitchFamily="18" charset="0"/>
                <a:cs typeface="Bakbak One"/>
                <a:sym typeface="Bakbak One"/>
              </a:rPr>
              <a:t>     </a:t>
            </a:r>
            <a:r>
              <a:rPr lang="en-GB" sz="2800" b="1" dirty="0">
                <a:solidFill>
                  <a:srgbClr val="EDB572">
                    <a:lumMod val="75000"/>
                  </a:srgbClr>
                </a:solidFill>
                <a:latin typeface="Mistral" panose="03090702030407020403" pitchFamily="66" charset="0"/>
                <a:cs typeface="Bakbak One"/>
                <a:sym typeface="Bakbak One"/>
              </a:rPr>
              <a:t>  </a:t>
            </a:r>
            <a:r>
              <a:rPr lang="en-GB" sz="2400" b="1" dirty="0">
                <a:solidFill>
                  <a:srgbClr val="EDB572">
                    <a:lumMod val="75000"/>
                  </a:srgbClr>
                </a:solidFill>
                <a:latin typeface="Mistral" panose="03090702030407020403" pitchFamily="66" charset="0"/>
                <a:cs typeface="Bakbak One"/>
                <a:sym typeface="Bakbak One"/>
              </a:rPr>
              <a:t>“ Dine Smart, Book Easy.”</a:t>
            </a:r>
            <a:endParaRPr lang="en-KE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1"/>
          <p:cNvPicPr preferRelativeResize="0"/>
          <p:nvPr/>
        </p:nvPicPr>
        <p:blipFill rotWithShape="1">
          <a:blip r:embed="rId3">
            <a:alphaModFix/>
          </a:blip>
          <a:srcRect l="29050" t="7862" r="-29050" b="7862"/>
          <a:stretch/>
        </p:blipFill>
        <p:spPr>
          <a:xfrm flipH="1">
            <a:off x="0" y="-1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1"/>
          <p:cNvSpPr/>
          <p:nvPr/>
        </p:nvSpPr>
        <p:spPr>
          <a:xfrm rot="-5400000" flipH="1">
            <a:off x="510425" y="-773550"/>
            <a:ext cx="5155200" cy="6702300"/>
          </a:xfrm>
          <a:prstGeom prst="rect">
            <a:avLst/>
          </a:prstGeom>
          <a:gradFill>
            <a:gsLst>
              <a:gs pos="0">
                <a:schemeClr val="lt1"/>
              </a:gs>
              <a:gs pos="66000">
                <a:schemeClr val="lt1"/>
              </a:gs>
              <a:gs pos="100000">
                <a:srgbClr val="322825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1"/>
          <p:cNvSpPr txBox="1">
            <a:spLocks noGrp="1"/>
          </p:cNvSpPr>
          <p:nvPr>
            <p:ph type="title"/>
          </p:nvPr>
        </p:nvSpPr>
        <p:spPr>
          <a:xfrm>
            <a:off x="594376" y="1090151"/>
            <a:ext cx="3137652" cy="6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accent1">
                    <a:lumMod val="75000"/>
                  </a:schemeClr>
                </a:solidFill>
              </a:rPr>
              <a:t>Introduction</a:t>
            </a:r>
            <a:endParaRPr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9B5398-A265-4AB9-863F-C3C7807578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42900" y="1947275"/>
            <a:ext cx="4498200" cy="2339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KE" altLang="en-KE" sz="1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What is DineFinder?</a:t>
            </a:r>
            <a:endParaRPr kumimoji="0" lang="en-KE" altLang="en-KE" sz="1600" b="0" i="0" u="none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mobile &amp; web app to discover restaurants, browse menus, find offers, and book reservations.</a:t>
            </a:r>
            <a:endParaRPr kumimoji="0" lang="en-GB" altLang="en-KE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KE" altLang="en-KE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KE" altLang="en-KE" sz="1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Why It Matters</a:t>
            </a:r>
            <a:r>
              <a:rPr kumimoji="0" lang="en-GB" altLang="en-KE" sz="1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kumimoji="0" lang="en-KE" altLang="en-KE" sz="1600" b="0" i="0" u="none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Saves time, centralizes restaurant info, and simplifies reservations.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en-GB" u="sng" dirty="0" err="1">
                <a:solidFill>
                  <a:schemeClr val="accent1">
                    <a:lumMod val="75000"/>
                  </a:schemeClr>
                </a:solidFill>
              </a:rPr>
              <a:t>bjectives</a:t>
            </a:r>
            <a:endParaRPr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1F30F15E-F539-49BE-8BDC-2BDD10349ABD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2890167" y="1272982"/>
            <a:ext cx="3829609" cy="2076274"/>
          </a:xfrm>
        </p:spPr>
        <p:txBody>
          <a:bodyPr/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KE" altLang="en-KE" sz="1600" dirty="0">
                <a:solidFill>
                  <a:schemeClr val="tx1"/>
                </a:solidFill>
                <a:latin typeface="Arial" panose="020B0604020202020204" pitchFamily="34" charset="0"/>
              </a:rPr>
              <a:t>Build a </a:t>
            </a:r>
            <a:r>
              <a:rPr lang="en-KE" altLang="en-KE" sz="1600" b="1" dirty="0">
                <a:solidFill>
                  <a:schemeClr val="tx1"/>
                </a:solidFill>
                <a:latin typeface="Arial" panose="020B0604020202020204" pitchFamily="34" charset="0"/>
              </a:rPr>
              <a:t>user-friendly</a:t>
            </a:r>
            <a:r>
              <a:rPr lang="en-KE" altLang="en-KE" sz="1600" dirty="0">
                <a:solidFill>
                  <a:schemeClr val="tx1"/>
                </a:solidFill>
                <a:latin typeface="Arial" panose="020B0604020202020204" pitchFamily="34" charset="0"/>
              </a:rPr>
              <a:t> restaurant discovery &amp; booking platform.</a:t>
            </a:r>
            <a:endParaRPr lang="en-GB" altLang="en-KE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KE" altLang="en-KE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KE" altLang="en-KE" sz="1600" dirty="0">
                <a:solidFill>
                  <a:schemeClr val="tx1"/>
                </a:solidFill>
                <a:latin typeface="Arial" panose="020B0604020202020204" pitchFamily="34" charset="0"/>
              </a:rPr>
              <a:t>Provide </a:t>
            </a:r>
            <a:r>
              <a:rPr lang="en-KE" altLang="en-KE" sz="1600" b="1" dirty="0">
                <a:solidFill>
                  <a:schemeClr val="tx1"/>
                </a:solidFill>
                <a:latin typeface="Arial" panose="020B0604020202020204" pitchFamily="34" charset="0"/>
              </a:rPr>
              <a:t>real-time</a:t>
            </a:r>
            <a:r>
              <a:rPr lang="en-KE" altLang="en-KE" sz="1600" dirty="0">
                <a:solidFill>
                  <a:schemeClr val="tx1"/>
                </a:solidFill>
                <a:latin typeface="Arial" panose="020B0604020202020204" pitchFamily="34" charset="0"/>
              </a:rPr>
              <a:t> menus, offers, and operating hours.</a:t>
            </a:r>
            <a:endParaRPr lang="en-GB" altLang="en-KE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KE" altLang="en-KE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KE" altLang="en-KE" sz="1600" dirty="0">
                <a:solidFill>
                  <a:schemeClr val="tx1"/>
                </a:solidFill>
                <a:latin typeface="Arial" panose="020B0604020202020204" pitchFamily="34" charset="0"/>
              </a:rPr>
              <a:t>Enable direct </a:t>
            </a:r>
            <a:r>
              <a:rPr lang="en-KE" altLang="en-KE" sz="1600" b="1" dirty="0">
                <a:solidFill>
                  <a:schemeClr val="tx1"/>
                </a:solidFill>
                <a:latin typeface="Arial" panose="020B0604020202020204" pitchFamily="34" charset="0"/>
              </a:rPr>
              <a:t>table reservations</a:t>
            </a:r>
            <a:r>
              <a:rPr lang="en-KE" altLang="en-KE" sz="1600" dirty="0">
                <a:solidFill>
                  <a:schemeClr val="tx1"/>
                </a:solidFill>
                <a:latin typeface="Arial" panose="020B0604020202020204" pitchFamily="34" charset="0"/>
              </a:rPr>
              <a:t> via the app.</a:t>
            </a:r>
            <a:endParaRPr lang="en-GB" altLang="en-KE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KE" altLang="en-KE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KE" altLang="en-KE" sz="1600" dirty="0">
                <a:solidFill>
                  <a:schemeClr val="tx1"/>
                </a:solidFill>
                <a:latin typeface="Arial" panose="020B0604020202020204" pitchFamily="34" charset="0"/>
              </a:rPr>
              <a:t>Integrate </a:t>
            </a:r>
            <a:r>
              <a:rPr lang="en-KE" altLang="en-KE" sz="1600" b="1" dirty="0">
                <a:solidFill>
                  <a:schemeClr val="tx1"/>
                </a:solidFill>
                <a:latin typeface="Arial" panose="020B0604020202020204" pitchFamily="34" charset="0"/>
              </a:rPr>
              <a:t>location services</a:t>
            </a:r>
            <a:r>
              <a:rPr lang="en-KE" altLang="en-KE" sz="1600" dirty="0">
                <a:solidFill>
                  <a:schemeClr val="tx1"/>
                </a:solidFill>
                <a:latin typeface="Arial" panose="020B0604020202020204" pitchFamily="34" charset="0"/>
              </a:rPr>
              <a:t> for easy navigation.</a:t>
            </a:r>
            <a:endParaRPr lang="en-GB" altLang="en-KE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KE" altLang="en-KE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KE" altLang="en-KE" sz="1600" dirty="0">
                <a:solidFill>
                  <a:schemeClr val="tx1"/>
                </a:solidFill>
                <a:latin typeface="Arial" panose="020B0604020202020204" pitchFamily="34" charset="0"/>
              </a:rPr>
              <a:t>Include </a:t>
            </a:r>
            <a:r>
              <a:rPr lang="en-KE" altLang="en-KE" sz="1600" b="1" dirty="0">
                <a:solidFill>
                  <a:schemeClr val="tx1"/>
                </a:solidFill>
                <a:latin typeface="Arial" panose="020B0604020202020204" pitchFamily="34" charset="0"/>
              </a:rPr>
              <a:t>reviews, ratings, and social sharing</a:t>
            </a:r>
            <a:r>
              <a:rPr lang="en-KE" altLang="en-KE" sz="1600" dirty="0">
                <a:solidFill>
                  <a:schemeClr val="tx1"/>
                </a:solidFill>
                <a:latin typeface="Arial" panose="020B0604020202020204" pitchFamily="34" charset="0"/>
              </a:rPr>
              <a:t> features. </a:t>
            </a:r>
          </a:p>
          <a:p>
            <a:endParaRPr lang="en-KE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>
            <a:spLocks noGrp="1"/>
          </p:cNvSpPr>
          <p:nvPr>
            <p:ph type="title"/>
          </p:nvPr>
        </p:nvSpPr>
        <p:spPr>
          <a:xfrm>
            <a:off x="1648047" y="445025"/>
            <a:ext cx="57415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accent1">
                    <a:lumMod val="75000"/>
                  </a:schemeClr>
                </a:solidFill>
              </a:rPr>
              <a:t>K</a:t>
            </a:r>
            <a:r>
              <a:rPr lang="en-GB" u="sng" dirty="0" err="1">
                <a:solidFill>
                  <a:schemeClr val="accent1">
                    <a:lumMod val="75000"/>
                  </a:schemeClr>
                </a:solidFill>
              </a:rPr>
              <a:t>ey</a:t>
            </a:r>
            <a:r>
              <a:rPr lang="en-GB" u="sng" dirty="0">
                <a:solidFill>
                  <a:schemeClr val="accent1">
                    <a:lumMod val="75000"/>
                  </a:schemeClr>
                </a:solidFill>
              </a:rPr>
              <a:t> Features</a:t>
            </a:r>
            <a:endParaRPr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03B6791-559B-4A4A-85BC-56ABB90F8389}"/>
              </a:ext>
            </a:extLst>
          </p:cNvPr>
          <p:cNvSpPr>
            <a:spLocks noGrp="1" noChangeArrowheads="1"/>
          </p:cNvSpPr>
          <p:nvPr>
            <p:ph type="subTitle" idx="3"/>
          </p:nvPr>
        </p:nvSpPr>
        <p:spPr bwMode="auto">
          <a:xfrm>
            <a:off x="1543336" y="1634134"/>
            <a:ext cx="6057327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Search &amp; Discovery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(Filter by location, cuisine, ratings)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Menu &amp; Offers Display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(Restaurants upload menus, share promotions)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Online Reservations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(Book &amp; confirm tables)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Location &amp; Navigation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(Google Maps integration)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User Reviews &amp; Ratings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(Share experiences)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Friends' Experience </a:t>
            </a: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Sharing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(Social engagement)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Notifications &amp; Alerts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(Offers, confirmations, reminders)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>
            <a:spLocks noGrp="1"/>
          </p:cNvSpPr>
          <p:nvPr>
            <p:ph type="title"/>
          </p:nvPr>
        </p:nvSpPr>
        <p:spPr>
          <a:xfrm>
            <a:off x="1648047" y="445025"/>
            <a:ext cx="57415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accent1">
                    <a:lumMod val="75000"/>
                  </a:schemeClr>
                </a:solidFill>
              </a:rPr>
              <a:t>Target Audience</a:t>
            </a:r>
            <a:endParaRPr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03B6791-559B-4A4A-85BC-56ABB90F8389}"/>
              </a:ext>
            </a:extLst>
          </p:cNvPr>
          <p:cNvSpPr>
            <a:spLocks noGrp="1" noChangeArrowheads="1"/>
          </p:cNvSpPr>
          <p:nvPr>
            <p:ph type="subTitle" idx="3"/>
          </p:nvPr>
        </p:nvSpPr>
        <p:spPr bwMode="auto">
          <a:xfrm>
            <a:off x="1543336" y="1911133"/>
            <a:ext cx="6057327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Food lovers</a:t>
            </a:r>
            <a:r>
              <a:rPr lang="en-GB" sz="1800" dirty="0"/>
              <a:t> exploring new restaurants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Travelers</a:t>
            </a:r>
            <a:r>
              <a:rPr lang="en-GB" sz="1800" dirty="0"/>
              <a:t> searching for dining options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Busy professionals</a:t>
            </a:r>
            <a:r>
              <a:rPr lang="en-GB" sz="1800" dirty="0"/>
              <a:t> who book in advance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Restaurant owners</a:t>
            </a:r>
            <a:r>
              <a:rPr lang="en-GB" sz="1800" dirty="0"/>
              <a:t> looking to promote &amp; manage reservations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KE" altLang="en-KE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5598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>
            <a:spLocks noGrp="1"/>
          </p:cNvSpPr>
          <p:nvPr>
            <p:ph type="title"/>
          </p:nvPr>
        </p:nvSpPr>
        <p:spPr>
          <a:xfrm>
            <a:off x="1648047" y="445025"/>
            <a:ext cx="57415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accent1">
                    <a:lumMod val="75000"/>
                  </a:schemeClr>
                </a:solidFill>
              </a:rPr>
              <a:t>Monitization Strategy</a:t>
            </a:r>
            <a:endParaRPr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AF0BA489-549B-418A-B66B-23EC6A60428E}"/>
              </a:ext>
            </a:extLst>
          </p:cNvPr>
          <p:cNvSpPr>
            <a:spLocks noGrp="1" noChangeArrowheads="1"/>
          </p:cNvSpPr>
          <p:nvPr>
            <p:ph type="subTitle" idx="3"/>
          </p:nvPr>
        </p:nvSpPr>
        <p:spPr bwMode="auto">
          <a:xfrm>
            <a:off x="1850729" y="1730805"/>
            <a:ext cx="5846579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Subscription Model</a:t>
            </a: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Premium features for restaurants</a:t>
            </a:r>
            <a:r>
              <a:rPr kumimoji="0" lang="en-GB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en-KE" altLang="en-K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Commission on Reservations</a:t>
            </a: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Small fee per booking</a:t>
            </a:r>
            <a:r>
              <a:rPr kumimoji="0" lang="en-GB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en-KE" altLang="en-K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Advertisements</a:t>
            </a:r>
            <a:r>
              <a:rPr kumimoji="0" lang="en-KE" altLang="en-K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KE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Paid restaurant promotions</a:t>
            </a:r>
            <a:r>
              <a:rPr kumimoji="0" lang="en-GB" altLang="en-K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en-KE" altLang="en-K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693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1"/>
          <p:cNvPicPr preferRelativeResize="0"/>
          <p:nvPr/>
        </p:nvPicPr>
        <p:blipFill rotWithShape="1">
          <a:blip r:embed="rId3">
            <a:alphaModFix/>
          </a:blip>
          <a:srcRect l="29050" t="7862" r="-29050" b="7862"/>
          <a:stretch/>
        </p:blipFill>
        <p:spPr>
          <a:xfrm flipH="1">
            <a:off x="0" y="-1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1"/>
          <p:cNvSpPr/>
          <p:nvPr/>
        </p:nvSpPr>
        <p:spPr>
          <a:xfrm rot="-5400000" flipH="1">
            <a:off x="510425" y="-773550"/>
            <a:ext cx="5155200" cy="6702300"/>
          </a:xfrm>
          <a:prstGeom prst="rect">
            <a:avLst/>
          </a:prstGeom>
          <a:gradFill>
            <a:gsLst>
              <a:gs pos="0">
                <a:schemeClr val="lt1"/>
              </a:gs>
              <a:gs pos="66000">
                <a:schemeClr val="lt1"/>
              </a:gs>
              <a:gs pos="100000">
                <a:srgbClr val="322825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1"/>
          <p:cNvSpPr txBox="1">
            <a:spLocks noGrp="1"/>
          </p:cNvSpPr>
          <p:nvPr>
            <p:ph type="title"/>
          </p:nvPr>
        </p:nvSpPr>
        <p:spPr>
          <a:xfrm>
            <a:off x="594376" y="1090151"/>
            <a:ext cx="3137652" cy="6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accent1">
                    <a:lumMod val="75000"/>
                  </a:schemeClr>
                </a:solidFill>
              </a:rPr>
              <a:t>Conclusion</a:t>
            </a:r>
            <a:endParaRPr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9B5398-A265-4AB9-863F-C3C7807578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42900" y="2316607"/>
            <a:ext cx="4498200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GB" sz="2000" dirty="0">
                <a:solidFill>
                  <a:schemeClr val="accent1">
                    <a:lumMod val="75000"/>
                  </a:schemeClr>
                </a:solidFill>
              </a:rPr>
              <a:t>DineFinder</a:t>
            </a:r>
            <a:r>
              <a:rPr lang="en-GB" sz="2000" dirty="0"/>
              <a:t> </a:t>
            </a:r>
            <a:r>
              <a:rPr lang="en-GB" sz="2000" b="1" dirty="0"/>
              <a:t>bridges the gap</a:t>
            </a:r>
            <a:r>
              <a:rPr lang="en-GB" sz="2000" dirty="0"/>
              <a:t> between customers &amp; restaurants, offering a </a:t>
            </a:r>
            <a:r>
              <a:rPr lang="en-GB" sz="2000" b="1" dirty="0"/>
              <a:t>smarter and more efficient</a:t>
            </a:r>
            <a:r>
              <a:rPr lang="en-GB" sz="2000" dirty="0"/>
              <a:t> dining experience.</a:t>
            </a:r>
            <a:endParaRPr kumimoji="0" lang="en-GB" altLang="en-KE" sz="2000" b="1" i="0" u="none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216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37"/>
          <p:cNvPicPr preferRelativeResize="0"/>
          <p:nvPr/>
        </p:nvPicPr>
        <p:blipFill rotWithShape="1">
          <a:blip r:embed="rId3">
            <a:alphaModFix/>
          </a:blip>
          <a:srcRect t="7238" b="55215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7"/>
          <p:cNvSpPr/>
          <p:nvPr/>
        </p:nvSpPr>
        <p:spPr>
          <a:xfrm rot="10800000">
            <a:off x="0" y="1956342"/>
            <a:ext cx="9128700" cy="3533100"/>
          </a:xfrm>
          <a:prstGeom prst="rect">
            <a:avLst/>
          </a:prstGeom>
          <a:gradFill>
            <a:gsLst>
              <a:gs pos="0">
                <a:schemeClr val="lt1"/>
              </a:gs>
              <a:gs pos="66000">
                <a:schemeClr val="lt1"/>
              </a:gs>
              <a:gs pos="100000">
                <a:srgbClr val="322825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7"/>
          <p:cNvSpPr txBox="1">
            <a:spLocks noGrp="1"/>
          </p:cNvSpPr>
          <p:nvPr>
            <p:ph type="title"/>
          </p:nvPr>
        </p:nvSpPr>
        <p:spPr>
          <a:xfrm>
            <a:off x="1167043" y="3532672"/>
            <a:ext cx="6576000" cy="11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sz="4000" dirty="0"/>
              <a:t>Your Table, Just a Tap Away.</a:t>
            </a:r>
            <a:endParaRPr sz="4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&amp;B (Food &amp; Beverage) Business Plan by Slidesgo">
  <a:themeElements>
    <a:clrScheme name="Simple Light">
      <a:dk1>
        <a:srgbClr val="FFFFFF"/>
      </a:dk1>
      <a:lt1>
        <a:srgbClr val="322825"/>
      </a:lt1>
      <a:dk2>
        <a:srgbClr val="D3BE4F"/>
      </a:dk2>
      <a:lt2>
        <a:srgbClr val="E4613E"/>
      </a:lt2>
      <a:accent1>
        <a:srgbClr val="EDB57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287</Words>
  <Application>Microsoft Office PowerPoint</Application>
  <PresentationFormat>On-screen Show (16:9)</PresentationFormat>
  <Paragraphs>52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Figtree SemiBold</vt:lpstr>
      <vt:lpstr>Figtree</vt:lpstr>
      <vt:lpstr>High Tower Text</vt:lpstr>
      <vt:lpstr>Arial</vt:lpstr>
      <vt:lpstr>Mistral</vt:lpstr>
      <vt:lpstr>Bakbak One</vt:lpstr>
      <vt:lpstr>Bebas Neue</vt:lpstr>
      <vt:lpstr>Cabin</vt:lpstr>
      <vt:lpstr>F&amp;B (Food &amp; Beverage) Business Plan by Slidesgo</vt:lpstr>
      <vt:lpstr>Your Ultimate Restaurant Guide &amp; Booking App         “ Dine Smart, Book Easy.”</vt:lpstr>
      <vt:lpstr>Team Members</vt:lpstr>
      <vt:lpstr>Introduction</vt:lpstr>
      <vt:lpstr>Objectives</vt:lpstr>
      <vt:lpstr>Key Features</vt:lpstr>
      <vt:lpstr>Target Audience</vt:lpstr>
      <vt:lpstr>Monitization Strategy</vt:lpstr>
      <vt:lpstr>Conclusion</vt:lpstr>
      <vt:lpstr>Your Table, Just a Tap Away.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Ultimate Restaurant Guide &amp; Booking App</dc:title>
  <dc:creator>Dell</dc:creator>
  <cp:lastModifiedBy>Joy Ndome</cp:lastModifiedBy>
  <cp:revision>7</cp:revision>
  <dcterms:modified xsi:type="dcterms:W3CDTF">2025-02-27T12:00:20Z</dcterms:modified>
</cp:coreProperties>
</file>